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1pPr>
    <a:lvl2pPr marL="2193925" indent="-1736725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2pPr>
    <a:lvl3pPr marL="4387850" indent="-3473450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3pPr>
    <a:lvl4pPr marL="6583363" indent="-5211763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4pPr>
    <a:lvl5pPr marL="8777288" indent="-6948488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DDE850-7F1E-3622-65B7-5667016BBB6D}" name="Neff, Victoria" initials="NV" userId="S::vnneff@uscb.edu::1a7fcc1c-5ec9-40af-845d-19723c3bd3d0" providerId="AD"/>
  <p188:author id="{E2B2BCC6-7A33-A113-5D9B-B66A04CDDD27}" name="Hammond, Beth Hammond" initials="EH" userId="S::EJH49@uscb.edu::eda79645-f697-420f-aa11-32fe4409fe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170" y="108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7232A-6DF3-4C9E-819B-2285952EAC1E}" type="datetimeFigureOut"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2CDEA-AE42-4FD9-9EE9-2AB15E46664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4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C288F-B8C4-4DA0-8DB9-CE94906F9969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0AC75-8730-4C5D-B9D1-21EA25E59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5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03395-F0BE-4B4B-8BF2-D8B154CAE9B8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0959D-C027-4E3E-B16C-CC77EB7C0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2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47100-1AE9-40B8-B74D-1AFF77B09DB4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B7DCB-F789-4CA4-9208-359F7CB7D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7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2306-54E6-4C88-BE3B-6FBA3FC1A13C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0735F-8E4A-42D4-BC0E-97C45E307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2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C4EB-BB3F-4DD9-ABBB-7F0031C694A5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0C628-5CCD-45EE-BA2C-33FE4F5E9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2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C2ED-E771-44D2-BFB2-904F09669213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35575-E57C-4FB4-8E30-6BF2671B5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2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11259-1E1D-4660-93F0-EAFB2B57F4DF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B99F-10BA-4DB8-BB16-9CCA5A0B9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4626E-C3CA-4861-91D6-07FCBD2073B6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DD488-D739-42CB-894D-A3E7F8BC1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7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EF801-6788-4417-958F-31AF1345EB72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3100A-89DE-4842-A066-BC5AD3CA7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5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B74F-5D6A-40E3-B869-661A2752353E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3893-5F61-4DEF-8877-AC95EBC4C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9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46AD9-2B85-4DC5-A01F-E929B47BD2F0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4C4BE-597D-4F6E-B0F9-3B8190435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2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B86FB2-CD45-495C-AD37-35140FDF1367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BA993-8083-4CB4-887E-82845CC62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325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65" y="11718690"/>
            <a:ext cx="110426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From the rubric: Explicitly identifies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·problem, question, or issue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·presents a well-developed description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introduces method for exploration/description of problem, question, or issue</a:t>
            </a:r>
          </a:p>
        </p:txBody>
      </p:sp>
      <p:sp>
        <p:nvSpPr>
          <p:cNvPr id="2051" name="TextBox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307" y="28389391"/>
            <a:ext cx="123840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>
                <a:latin typeface="Verdana" pitchFamily="34" charset="0"/>
              </a:rPr>
              <a:t>And more writing</a:t>
            </a:r>
            <a:endParaRPr lang="en-US" altLang="en-US" sz="3600">
              <a:latin typeface="Calibri" pitchFamily="34" charset="0"/>
            </a:endParaRPr>
          </a:p>
        </p:txBody>
      </p:sp>
      <p:sp>
        <p:nvSpPr>
          <p:cNvPr id="2052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8158" y="23306423"/>
            <a:ext cx="14401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indent="0" eaLnBrk="1" hangingPunct="1"/>
            <a:r>
              <a:rPr lang="en-US" altLang="en-US" sz="3600" dirty="0">
                <a:latin typeface="Verdana"/>
                <a:ea typeface="Verdana"/>
              </a:rPr>
              <a:t>Writing explaining graphs or figures  </a:t>
            </a:r>
            <a:endParaRPr lang="en-US" altLang="en-US" sz="2400" dirty="0">
              <a:latin typeface="Verdana"/>
              <a:ea typeface="Verdana"/>
            </a:endParaRPr>
          </a:p>
        </p:txBody>
      </p:sp>
      <p:sp>
        <p:nvSpPr>
          <p:cNvPr id="2053" name="TextBox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50" y="9920287"/>
            <a:ext cx="14966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45720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indent="0" eaLnBrk="1" hangingPunct="1"/>
            <a:r>
              <a:rPr lang="en-US" altLang="en-US" sz="3600">
                <a:latin typeface="Verdana" pitchFamily="34" charset="0"/>
              </a:rPr>
              <a:t>More text</a:t>
            </a:r>
          </a:p>
          <a:p>
            <a:pPr eaLnBrk="1" hangingPunct="1"/>
            <a:endParaRPr lang="en-US" altLang="en-US" sz="3600">
              <a:latin typeface="Calibri" pitchFamily="34" charset="0"/>
            </a:endParaRPr>
          </a:p>
        </p:txBody>
      </p:sp>
      <p:sp>
        <p:nvSpPr>
          <p:cNvPr id="14" name="TextBox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476810" y="22445546"/>
            <a:ext cx="14971713" cy="4708981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kern="50" dirty="0">
                <a:latin typeface="Verdana"/>
                <a:ea typeface="Verdana"/>
              </a:rPr>
              <a:t>Conclusion(s)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kern="50" dirty="0">
                <a:latin typeface="Verdana"/>
                <a:ea typeface="Verdana"/>
              </a:rPr>
              <a:t>·Accurately and convincingly identifies conclusions 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kern="50" dirty="0">
                <a:latin typeface="Verdana"/>
                <a:ea typeface="Verdana"/>
              </a:rPr>
              <a:t>·based on research-based evidence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kern="50" dirty="0">
                <a:latin typeface="Verdana"/>
                <a:ea typeface="Verdana"/>
              </a:rPr>
              <a:t>·conceptual or practical significance clearly stated</a:t>
            </a:r>
          </a:p>
        </p:txBody>
      </p:sp>
      <p:sp>
        <p:nvSpPr>
          <p:cNvPr id="2055" name="TextBox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0" y="20569237"/>
            <a:ext cx="15873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indent="0" eaLnBrk="1" hangingPunct="1"/>
            <a:r>
              <a:rPr lang="en-US" altLang="en-US" sz="3600">
                <a:latin typeface="Verdana"/>
                <a:ea typeface="Verdana"/>
              </a:rPr>
              <a:t>more text</a:t>
            </a:r>
            <a:endParaRPr lang="en-US" altLang="en-US" sz="3600">
              <a:latin typeface="Calibri"/>
              <a:ea typeface="Calibri"/>
              <a:cs typeface="Calibri"/>
            </a:endParaRPr>
          </a:p>
        </p:txBody>
      </p:sp>
      <p:sp>
        <p:nvSpPr>
          <p:cNvPr id="2056" name="Rectangl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7643" y="27224287"/>
            <a:ext cx="15503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latin typeface="Verdana" pitchFamily="34" charset="0"/>
              </a:rPr>
              <a:t>References:</a:t>
            </a:r>
          </a:p>
        </p:txBody>
      </p:sp>
      <p:sp>
        <p:nvSpPr>
          <p:cNvPr id="2057" name="TextBox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34037"/>
            <a:ext cx="1233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Verdana" pitchFamily="34" charset="0"/>
              </a:rPr>
              <a:t>Reprinted here (consult mentor)</a:t>
            </a:r>
          </a:p>
        </p:txBody>
      </p:sp>
      <p:sp>
        <p:nvSpPr>
          <p:cNvPr id="2058" name="TextBox 18"/>
          <p:cNvSpPr txBox="1">
            <a:spLocks noChangeArrowheads="1"/>
          </p:cNvSpPr>
          <p:nvPr/>
        </p:nvSpPr>
        <p:spPr bwMode="auto">
          <a:xfrm>
            <a:off x="12162488" y="381000"/>
            <a:ext cx="181635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8000" b="1">
                <a:latin typeface="Verdana" pitchFamily="34" charset="0"/>
              </a:rPr>
              <a:t>Title</a:t>
            </a:r>
          </a:p>
        </p:txBody>
      </p:sp>
      <p:sp>
        <p:nvSpPr>
          <p:cNvPr id="2060" name="Text Box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0300" y="17406937"/>
            <a:ext cx="2451100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/>
            <a:r>
              <a:rPr lang="en-US" altLang="en-US" sz="3600">
                <a:latin typeface="Verdana" pitchFamily="34" charset="0"/>
              </a:rPr>
              <a:t>Figure legend</a:t>
            </a:r>
          </a:p>
          <a:p>
            <a:pPr defTabSz="914400" eaLnBrk="1" hangingPunct="1">
              <a:spcBef>
                <a:spcPct val="50000"/>
              </a:spcBef>
            </a:pPr>
            <a:endParaRPr lang="en-US" altLang="en-US" sz="3600">
              <a:latin typeface="Verdana" pitchFamily="34" charset="0"/>
            </a:endParaRPr>
          </a:p>
        </p:txBody>
      </p:sp>
      <p:sp>
        <p:nvSpPr>
          <p:cNvPr id="2061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3" y="24531637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2065" name="Text Box 1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720" y="30669902"/>
            <a:ext cx="92202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6600">
                <a:latin typeface="Verdana" pitchFamily="34" charset="0"/>
              </a:rPr>
              <a:t>Subheading</a:t>
            </a:r>
          </a:p>
        </p:txBody>
      </p:sp>
      <p:sp>
        <p:nvSpPr>
          <p:cNvPr id="2066" name="Text Box 1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85521" y="1562254"/>
            <a:ext cx="1845814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4800" dirty="0">
                <a:latin typeface="Verdana"/>
                <a:ea typeface="Verdana"/>
                <a:cs typeface="Verdana" panose="020B0604030504040204" pitchFamily="34" charset="0"/>
              </a:rPr>
              <a:t>Author List</a:t>
            </a:r>
          </a:p>
          <a:p>
            <a:pPr algn="ctr" defTabSz="914400">
              <a:spcBef>
                <a:spcPct val="50000"/>
              </a:spcBef>
            </a:pPr>
            <a:r>
              <a:rPr lang="en-US" altLang="en-US" sz="4800" dirty="0">
                <a:latin typeface="Verdana"/>
                <a:ea typeface="Verdana"/>
                <a:cs typeface="Verdana" panose="020B0604030504040204" pitchFamily="34" charset="0"/>
              </a:rPr>
              <a:t>Faculty Mentor:</a:t>
            </a:r>
          </a:p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4000" dirty="0">
                <a:latin typeface="Verdana"/>
                <a:ea typeface="Verdana"/>
                <a:cs typeface="Verdana" panose="020B0604030504040204" pitchFamily="34" charset="0"/>
              </a:rPr>
              <a:t>Department, University of South Carolina Beaufort, Bluffton, SC 29909</a:t>
            </a:r>
          </a:p>
        </p:txBody>
      </p:sp>
      <p:sp>
        <p:nvSpPr>
          <p:cNvPr id="2067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294" y="27224288"/>
            <a:ext cx="3581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643" y="22460046"/>
            <a:ext cx="5410200" cy="464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Rectangle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69152" y="22460045"/>
            <a:ext cx="5410200" cy="4621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70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613" y="10306838"/>
            <a:ext cx="71437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8800" dirty="0">
                <a:latin typeface="Verdana" pitchFamily="34" charset="0"/>
              </a:rPr>
              <a:t>Introduction</a:t>
            </a:r>
          </a:p>
        </p:txBody>
      </p:sp>
      <p:sp>
        <p:nvSpPr>
          <p:cNvPr id="2071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9813" y="9094787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2072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36313" y="9299678"/>
            <a:ext cx="3581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78" name="Rectangle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249813" y="5422900"/>
            <a:ext cx="5410200" cy="3671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Rectangle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56564" y="5245203"/>
            <a:ext cx="5365776" cy="3689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249813" y="10899775"/>
            <a:ext cx="3659187" cy="4106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Rectangle 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136013" y="10891837"/>
            <a:ext cx="3659187" cy="4106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" name="Rectangle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00000" y="10891837"/>
            <a:ext cx="3659188" cy="4106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78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3613" y="15149512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2079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3800" y="15159037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2080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0" y="15159037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90" name="Rectangl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434338" y="15844837"/>
            <a:ext cx="5410200" cy="4133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86" name="Text 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6600" y="19959637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pic>
        <p:nvPicPr>
          <p:cNvPr id="2087" name="Picture 145" descr="Figure descrip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5670" y="14698879"/>
            <a:ext cx="13792200" cy="8472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USCB logo">
            <a:extLst>
              <a:ext uri="{FF2B5EF4-FFF2-40B4-BE49-F238E27FC236}">
                <a16:creationId xmlns:a16="http://schemas.microsoft.com/office/drawing/2014/main" id="{967E3525-6F10-96A2-D151-ECDCE5796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00" y="457200"/>
            <a:ext cx="10982664" cy="2531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 descr="dividing line">
            <a:extLst>
              <a:ext uri="{FF2B5EF4-FFF2-40B4-BE49-F238E27FC236}">
                <a16:creationId xmlns:a16="http://schemas.microsoft.com/office/drawing/2014/main" id="{0F07E070-4EC7-2A21-2EBE-2972433AF54D}"/>
              </a:ext>
            </a:extLst>
          </p:cNvPr>
          <p:cNvCxnSpPr/>
          <p:nvPr/>
        </p:nvCxnSpPr>
        <p:spPr>
          <a:xfrm>
            <a:off x="569913" y="4602480"/>
            <a:ext cx="427355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45">
            <a:extLst>
              <a:ext uri="{FF2B5EF4-FFF2-40B4-BE49-F238E27FC236}">
                <a16:creationId xmlns:a16="http://schemas.microsoft.com/office/drawing/2014/main" id="{68100868-3887-CBA1-CDC3-00456CA38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17" y="27224287"/>
            <a:ext cx="3581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Photo credit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FA25E647-D677-47AC-AD91-F14D8CD5B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3" y="15841653"/>
            <a:ext cx="522611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8800" dirty="0">
                <a:latin typeface="Verdana" pitchFamily="34" charset="0"/>
              </a:rPr>
              <a:t>Evidence</a:t>
            </a:r>
          </a:p>
        </p:txBody>
      </p:sp>
      <p:sp>
        <p:nvSpPr>
          <p:cNvPr id="39" name="TextBox 8">
            <a:extLst>
              <a:ext uri="{FF2B5EF4-FFF2-40B4-BE49-F238E27FC236}">
                <a16:creationId xmlns:a16="http://schemas.microsoft.com/office/drawing/2014/main" id="{52BBD199-8743-4977-A740-B4CA7F2B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65" y="18013918"/>
            <a:ext cx="110426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Development and supportive exploration of the question or issue supported by citations,  references and graphs or figures.</a:t>
            </a:r>
            <a:endParaRPr lang="en-US" altLang="en-US" sz="3600" dirty="0">
              <a:solidFill>
                <a:srgbClr val="FF0000"/>
              </a:solidFill>
              <a:latin typeface="Verdana" pitchFamily="34" charset="0"/>
              <a:ea typeface="Verdana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13309A2-305C-86BD-46E9-621897FD5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099967"/>
              </p:ext>
            </p:extLst>
          </p:nvPr>
        </p:nvGraphicFramePr>
        <p:xfrm>
          <a:off x="14446070" y="5788873"/>
          <a:ext cx="144018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900">
                  <a:extLst>
                    <a:ext uri="{9D8B030D-6E8A-4147-A177-3AD203B41FA5}">
                      <a16:colId xmlns:a16="http://schemas.microsoft.com/office/drawing/2014/main" val="4068575124"/>
                    </a:ext>
                  </a:extLst>
                </a:gridCol>
                <a:gridCol w="7200900">
                  <a:extLst>
                    <a:ext uri="{9D8B030D-6E8A-4147-A177-3AD203B41FA5}">
                      <a16:colId xmlns:a16="http://schemas.microsoft.com/office/drawing/2014/main" val="24114316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08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28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0984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D674D24-87EF-F3F5-A992-1A58C0FC4BAA}"/>
              </a:ext>
            </a:extLst>
          </p:cNvPr>
          <p:cNvSpPr txBox="1"/>
          <p:nvPr/>
        </p:nvSpPr>
        <p:spPr>
          <a:xfrm>
            <a:off x="16025192" y="10280986"/>
            <a:ext cx="9507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Description of table content</a:t>
            </a:r>
          </a:p>
        </p:txBody>
      </p:sp>
      <p:sp>
        <p:nvSpPr>
          <p:cNvPr id="2059" name="TextBox 22"/>
          <p:cNvSpPr txBox="1">
            <a:spLocks noChangeArrowheads="1"/>
          </p:cNvSpPr>
          <p:nvPr/>
        </p:nvSpPr>
        <p:spPr bwMode="auto">
          <a:xfrm>
            <a:off x="4495800" y="4618037"/>
            <a:ext cx="42545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6000">
                <a:latin typeface="Verdana" pitchFamily="34" charset="0"/>
              </a:rPr>
              <a:t>Abstract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138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PowerPoint Presentation</vt:lpstr>
    </vt:vector>
  </TitlesOfParts>
  <Company>University of South Carolina Beaufort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USCB</dc:creator>
  <cp:lastModifiedBy>Hammond, Beth Hammond</cp:lastModifiedBy>
  <cp:revision>9</cp:revision>
  <dcterms:created xsi:type="dcterms:W3CDTF">2013-04-15T14:00:46Z</dcterms:created>
  <dcterms:modified xsi:type="dcterms:W3CDTF">2026-03-13T18:52:57Z</dcterms:modified>
</cp:coreProperties>
</file>