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E70449-8F86-1EA1-3100-B51E5CB84218}" name="Staton, Joe" initials="SJ" userId="S::jstaton@uscb.edu::cd9f8ca5-b3e0-4bdc-8605-f8e2e9e4aff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Beaudry" initials="JB" lastIdx="32" clrIdx="0"/>
  <p:cmAuthor id="1" name="Christina Bullard" initials="CB" lastIdx="3" clrIdx="1"/>
  <p:cmAuthor id="2" name="Christina Bullard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E57C5A-0B45-9643-A55E-F73DB2328B8C}" v="310" dt="2026-02-23T19:06:07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810" autoAdjust="0"/>
  </p:normalViewPr>
  <p:slideViewPr>
    <p:cSldViewPr>
      <p:cViewPr varScale="1">
        <p:scale>
          <a:sx n="18" d="100"/>
          <a:sy n="18" d="100"/>
        </p:scale>
        <p:origin x="498" y="10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Dropbox\Psychology%20Lab%20-%20Updated\DrBeaudry_Research\Eyewitness%20Identifications%20With%20Seniors\Discovery%20Day%20&amp;%20SRSD%202013\graphs%20for%20post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Dropbox\Psychology%20Lab%20-%20Updated\DrBeaudry_Research\Eyewitness%20Identifications%20With%20Seniors\Discovery%20Day%20&amp;%20SRSD%202013\graphs%20for%20post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Dropbox\Psychology%20Lab%20-%20Updated\DrBeaudry_Research\Eyewitness%20Identifications%20With%20Seniors\Discovery%20Day%20&amp;%20SRSD%202013\graphs%20for%20post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ristina\Desktop\Dropbox\Psychology%20Lab%20-%20Updated\DrBeaudry_Research\Eyewitness%20Identifications%20With%20Seniors\Discovery%20Day%20&amp;%20SRSD%202013\graphs%20for%20post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3600"/>
            </a:pPr>
            <a:r>
              <a:rPr lang="en-US" sz="3600" dirty="0"/>
              <a:t>Graph 1</a:t>
            </a:r>
          </a:p>
        </c:rich>
      </c:tx>
      <c:layout>
        <c:manualLayout>
          <c:xMode val="edge"/>
          <c:yMode val="edge"/>
          <c:x val="0.26137834803782101"/>
          <c:y val="4.61157308607452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019906397242"/>
          <c:y val="8.2792086736821396E-2"/>
          <c:w val="0.89398009360275799"/>
          <c:h val="0.743762970049305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'new CP %'!$A$3</c:f>
              <c:strCache>
                <c:ptCount val="1"/>
                <c:pt idx="0">
                  <c:v>Correct Identification</c:v>
                </c:pt>
              </c:strCache>
            </c:strRef>
          </c:tx>
          <c:invertIfNegative val="0"/>
          <c:cat>
            <c:multiLvlStrRef>
              <c:f>'new CP %'!$B$1:$E$2</c:f>
              <c:multiLvlStrCache>
                <c:ptCount val="4"/>
                <c:lvl>
                  <c:pt idx="0">
                    <c:v>SIM</c:v>
                  </c:pt>
                  <c:pt idx="1">
                    <c:v>ELIM</c:v>
                  </c:pt>
                  <c:pt idx="2">
                    <c:v>SIM</c:v>
                  </c:pt>
                  <c:pt idx="3">
                    <c:v>ELIM</c:v>
                  </c:pt>
                </c:lvl>
                <c:lvl>
                  <c:pt idx="0">
                    <c:v>Young Adults (N=69)</c:v>
                  </c:pt>
                  <c:pt idx="2">
                    <c:v>Older Adults (N=16)</c:v>
                  </c:pt>
                </c:lvl>
              </c:multiLvlStrCache>
            </c:multiLvlStrRef>
          </c:cat>
          <c:val>
            <c:numRef>
              <c:f>'new CP %'!$B$3:$E$3</c:f>
              <c:numCache>
                <c:formatCode>General</c:formatCode>
                <c:ptCount val="4"/>
                <c:pt idx="0">
                  <c:v>85.29</c:v>
                </c:pt>
                <c:pt idx="1">
                  <c:v>88.57</c:v>
                </c:pt>
                <c:pt idx="2">
                  <c:v>75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10-244D-8E0F-6F7EA526F2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2644200"/>
        <c:axId val="-2142641128"/>
      </c:barChart>
      <c:catAx>
        <c:axId val="-2142644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2142641128"/>
        <c:crosses val="autoZero"/>
        <c:auto val="1"/>
        <c:lblAlgn val="ctr"/>
        <c:lblOffset val="100"/>
        <c:noMultiLvlLbl val="0"/>
      </c:catAx>
      <c:valAx>
        <c:axId val="-2142641128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sz="1800"/>
                  <a:t>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42644200"/>
        <c:crosses val="autoZero"/>
        <c:crossBetween val="between"/>
        <c:majorUnit val="10"/>
        <c:minorUnit val="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en-US" sz="3600" b="1" i="0" u="none" strike="noStrike" baseline="0" dirty="0"/>
              <a:t>Graph 2</a:t>
            </a:r>
            <a:endParaRPr lang="en-US" sz="3600" dirty="0"/>
          </a:p>
        </c:rich>
      </c:tx>
      <c:layout>
        <c:manualLayout>
          <c:xMode val="edge"/>
          <c:yMode val="edge"/>
          <c:x val="0.28888930008116298"/>
          <c:y val="2.717678087324289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'new CA %'!$A$3</c:f>
              <c:strCache>
                <c:ptCount val="1"/>
                <c:pt idx="0">
                  <c:v>Correct Rejection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multiLvlStrRef>
              <c:f>'new CA %'!$B$1:$E$2</c:f>
              <c:multiLvlStrCache>
                <c:ptCount val="4"/>
                <c:lvl>
                  <c:pt idx="0">
                    <c:v>SIM</c:v>
                  </c:pt>
                  <c:pt idx="1">
                    <c:v>ELIM</c:v>
                  </c:pt>
                  <c:pt idx="2">
                    <c:v>SIM</c:v>
                  </c:pt>
                  <c:pt idx="3">
                    <c:v>ELIM</c:v>
                  </c:pt>
                </c:lvl>
                <c:lvl>
                  <c:pt idx="0">
                    <c:v>Young Adults (N=56)</c:v>
                  </c:pt>
                  <c:pt idx="2">
                    <c:v>Older Adults (N=22)</c:v>
                  </c:pt>
                </c:lvl>
              </c:multiLvlStrCache>
            </c:multiLvlStrRef>
          </c:cat>
          <c:val>
            <c:numRef>
              <c:f>'new CA %'!$B$3:$E$3</c:f>
              <c:numCache>
                <c:formatCode>General</c:formatCode>
                <c:ptCount val="4"/>
                <c:pt idx="0">
                  <c:v>83.33</c:v>
                </c:pt>
                <c:pt idx="1">
                  <c:v>75</c:v>
                </c:pt>
                <c:pt idx="2">
                  <c:v>53.85</c:v>
                </c:pt>
                <c:pt idx="3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6-744C-988C-534D706D2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0212136"/>
        <c:axId val="-2140209096"/>
      </c:barChart>
      <c:catAx>
        <c:axId val="-2140212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40209096"/>
        <c:crosses val="autoZero"/>
        <c:auto val="1"/>
        <c:lblAlgn val="ctr"/>
        <c:lblOffset val="100"/>
        <c:noMultiLvlLbl val="0"/>
      </c:catAx>
      <c:valAx>
        <c:axId val="-2140209096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 sz="1800" b="1"/>
                </a:pPr>
                <a:r>
                  <a:rPr lang="en-US" sz="1800" b="1"/>
                  <a:t>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402121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en-US" sz="3600" dirty="0"/>
              <a:t>Graph 3</a:t>
            </a:r>
          </a:p>
        </c:rich>
      </c:tx>
      <c:layout>
        <c:manualLayout>
          <c:xMode val="edge"/>
          <c:yMode val="edge"/>
          <c:x val="0.30206636478668902"/>
          <c:y val="2.8026905829596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'Conf TP'!$C$1</c:f>
              <c:strCache>
                <c:ptCount val="1"/>
                <c:pt idx="0">
                  <c:v>Simultaneous</c:v>
                </c:pt>
              </c:strCache>
            </c:strRef>
          </c:tx>
          <c:invertIfNegative val="0"/>
          <c:cat>
            <c:multiLvlStrRef>
              <c:f>'Conf TP'!$A$2:$B$5</c:f>
              <c:multiLvlStrCache>
                <c:ptCount val="4"/>
                <c:lvl>
                  <c:pt idx="0">
                    <c:v>Accurate</c:v>
                  </c:pt>
                  <c:pt idx="1">
                    <c:v>Inaccurate</c:v>
                  </c:pt>
                  <c:pt idx="2">
                    <c:v>Accurate</c:v>
                  </c:pt>
                  <c:pt idx="3">
                    <c:v>Inaccurate</c:v>
                  </c:pt>
                </c:lvl>
                <c:lvl>
                  <c:pt idx="0">
                    <c:v>Young Adults</c:v>
                  </c:pt>
                  <c:pt idx="2">
                    <c:v>Older Adults</c:v>
                  </c:pt>
                </c:lvl>
              </c:multiLvlStrCache>
            </c:multiLvlStrRef>
          </c:cat>
          <c:val>
            <c:numRef>
              <c:f>'Conf TP'!$C$2:$C$5</c:f>
              <c:numCache>
                <c:formatCode>General</c:formatCode>
                <c:ptCount val="4"/>
                <c:pt idx="0">
                  <c:v>87.410000000000025</c:v>
                </c:pt>
                <c:pt idx="1">
                  <c:v>53</c:v>
                </c:pt>
                <c:pt idx="2">
                  <c:v>83.33</c:v>
                </c:pt>
                <c:pt idx="3">
                  <c:v>62.5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41-334F-8D7D-8B507CE37317}"/>
            </c:ext>
          </c:extLst>
        </c:ser>
        <c:ser>
          <c:idx val="1"/>
          <c:order val="1"/>
          <c:tx>
            <c:strRef>
              <c:f>'Conf TP'!$D$1</c:f>
              <c:strCache>
                <c:ptCount val="1"/>
                <c:pt idx="0">
                  <c:v>Elimination</c:v>
                </c:pt>
              </c:strCache>
            </c:strRef>
          </c:tx>
          <c:invertIfNegative val="0"/>
          <c:cat>
            <c:multiLvlStrRef>
              <c:f>'Conf TP'!$A$2:$B$5</c:f>
              <c:multiLvlStrCache>
                <c:ptCount val="4"/>
                <c:lvl>
                  <c:pt idx="0">
                    <c:v>Accurate</c:v>
                  </c:pt>
                  <c:pt idx="1">
                    <c:v>Inaccurate</c:v>
                  </c:pt>
                  <c:pt idx="2">
                    <c:v>Accurate</c:v>
                  </c:pt>
                  <c:pt idx="3">
                    <c:v>Inaccurate</c:v>
                  </c:pt>
                </c:lvl>
                <c:lvl>
                  <c:pt idx="0">
                    <c:v>Young Adults</c:v>
                  </c:pt>
                  <c:pt idx="2">
                    <c:v>Older Adults</c:v>
                  </c:pt>
                </c:lvl>
              </c:multiLvlStrCache>
            </c:multiLvlStrRef>
          </c:cat>
          <c:val>
            <c:numRef>
              <c:f>'Conf TP'!$D$2:$D$5</c:f>
              <c:numCache>
                <c:formatCode>General</c:formatCode>
                <c:ptCount val="4"/>
                <c:pt idx="0">
                  <c:v>91</c:v>
                </c:pt>
                <c:pt idx="1">
                  <c:v>47.5</c:v>
                </c:pt>
                <c:pt idx="2">
                  <c:v>90.83</c:v>
                </c:pt>
                <c:pt idx="3">
                  <c:v>72.5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41-334F-8D7D-8B507CE37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6835432"/>
        <c:axId val="2146778856"/>
      </c:barChart>
      <c:catAx>
        <c:axId val="2146835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6778856"/>
        <c:crosses val="autoZero"/>
        <c:auto val="1"/>
        <c:lblAlgn val="ctr"/>
        <c:lblOffset val="100"/>
        <c:noMultiLvlLbl val="0"/>
      </c:catAx>
      <c:valAx>
        <c:axId val="2146778856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1468354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en-US" sz="3600" dirty="0"/>
              <a:t>Graph 4</a:t>
            </a:r>
          </a:p>
        </c:rich>
      </c:tx>
      <c:layout>
        <c:manualLayout>
          <c:xMode val="edge"/>
          <c:yMode val="edge"/>
          <c:x val="0.30721049429388603"/>
          <c:y val="2.80373831775701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'Conf TA'!$C$1</c:f>
              <c:strCache>
                <c:ptCount val="1"/>
                <c:pt idx="0">
                  <c:v>Simultaneous</c:v>
                </c:pt>
              </c:strCache>
            </c:strRef>
          </c:tx>
          <c:invertIfNegative val="0"/>
          <c:cat>
            <c:multiLvlStrRef>
              <c:f>'Conf TA'!$A$2:$B$5</c:f>
              <c:multiLvlStrCache>
                <c:ptCount val="4"/>
                <c:lvl>
                  <c:pt idx="0">
                    <c:v>Accurate</c:v>
                  </c:pt>
                  <c:pt idx="1">
                    <c:v>Inaccurate</c:v>
                  </c:pt>
                  <c:pt idx="2">
                    <c:v>Accurate</c:v>
                  </c:pt>
                  <c:pt idx="3">
                    <c:v>Inaccurate</c:v>
                  </c:pt>
                </c:lvl>
                <c:lvl>
                  <c:pt idx="0">
                    <c:v>Young Adults</c:v>
                  </c:pt>
                  <c:pt idx="2">
                    <c:v>Older Adults</c:v>
                  </c:pt>
                </c:lvl>
              </c:multiLvlStrCache>
            </c:multiLvlStrRef>
          </c:cat>
          <c:val>
            <c:numRef>
              <c:f>'Conf TA'!$C$2:$C$5</c:f>
              <c:numCache>
                <c:formatCode>General</c:formatCode>
                <c:ptCount val="4"/>
                <c:pt idx="0">
                  <c:v>76.900000000000006</c:v>
                </c:pt>
                <c:pt idx="1">
                  <c:v>71.25</c:v>
                </c:pt>
                <c:pt idx="2">
                  <c:v>85.669999999999973</c:v>
                </c:pt>
                <c:pt idx="3">
                  <c:v>56.67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1-D744-B331-1076403C67DC}"/>
            </c:ext>
          </c:extLst>
        </c:ser>
        <c:ser>
          <c:idx val="1"/>
          <c:order val="1"/>
          <c:tx>
            <c:strRef>
              <c:f>'Conf TA'!$D$1</c:f>
              <c:strCache>
                <c:ptCount val="1"/>
                <c:pt idx="0">
                  <c:v>Elimination</c:v>
                </c:pt>
              </c:strCache>
            </c:strRef>
          </c:tx>
          <c:invertIfNegative val="0"/>
          <c:cat>
            <c:multiLvlStrRef>
              <c:f>'Conf TA'!$A$2:$B$5</c:f>
              <c:multiLvlStrCache>
                <c:ptCount val="4"/>
                <c:lvl>
                  <c:pt idx="0">
                    <c:v>Accurate</c:v>
                  </c:pt>
                  <c:pt idx="1">
                    <c:v>Inaccurate</c:v>
                  </c:pt>
                  <c:pt idx="2">
                    <c:v>Accurate</c:v>
                  </c:pt>
                  <c:pt idx="3">
                    <c:v>Inaccurate</c:v>
                  </c:pt>
                </c:lvl>
                <c:lvl>
                  <c:pt idx="0">
                    <c:v>Young Adults</c:v>
                  </c:pt>
                  <c:pt idx="2">
                    <c:v>Older Adults</c:v>
                  </c:pt>
                </c:lvl>
              </c:multiLvlStrCache>
            </c:multiLvlStrRef>
          </c:cat>
          <c:val>
            <c:numRef>
              <c:f>'Conf TA'!$D$2:$D$5</c:f>
              <c:numCache>
                <c:formatCode>General</c:formatCode>
                <c:ptCount val="4"/>
                <c:pt idx="0">
                  <c:v>67.42</c:v>
                </c:pt>
                <c:pt idx="1">
                  <c:v>74.63</c:v>
                </c:pt>
                <c:pt idx="2">
                  <c:v>54</c:v>
                </c:pt>
                <c:pt idx="3">
                  <c:v>86.25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1-D744-B331-1076403C6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1980200"/>
        <c:axId val="-2141937480"/>
      </c:barChart>
      <c:catAx>
        <c:axId val="-2141980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41937480"/>
        <c:crosses val="autoZero"/>
        <c:auto val="1"/>
        <c:lblAlgn val="ctr"/>
        <c:lblOffset val="100"/>
        <c:noMultiLvlLbl val="0"/>
      </c:catAx>
      <c:valAx>
        <c:axId val="-2141937480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-21419802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708D8-88B1-4849-9ED0-38E23EC1E37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2C641-2F8F-E642-B486-8F194B01B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61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2C641-2F8F-E642-B486-8F194B01BD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1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5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1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7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7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6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5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7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2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9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4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3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75105-F433-42E0-AD45-0B313962408F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F7AF4-C005-4053-A74B-B9BF733C00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82136" y="914400"/>
            <a:ext cx="19593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/>
              <a:t>Title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4608" y="13428785"/>
            <a:ext cx="128016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/>
              <a:t>Methods</a:t>
            </a:r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06108" y="14226342"/>
            <a:ext cx="12801600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Clear description of subjects and sampling technique</a:t>
            </a: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complete description of apparatus and/or materials, data collection, and analysis</a:t>
            </a: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thorough description of methodology/procedures employed based disciplinary conventions</a:t>
            </a:r>
          </a:p>
          <a:p>
            <a:pPr algn="just"/>
            <a:endParaRPr lang="en-US" sz="2800" dirty="0">
              <a:ea typeface="Calibri"/>
              <a:cs typeface="Calibri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03523" y="9362230"/>
            <a:ext cx="128016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 dirty="0"/>
              <a:t>Introduction</a:t>
            </a:r>
            <a:endParaRPr lang="en-US" b="1">
              <a:ea typeface="Calibri"/>
              <a:cs typeface="Calibri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34753" y="10170880"/>
            <a:ext cx="1280160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Symbol"/>
              <a:buChar char="•"/>
            </a:pPr>
            <a:r>
              <a:rPr lang="en-US" sz="2800" dirty="0">
                <a:highlight>
                  <a:srgbClr val="FFFFFF"/>
                </a:highlight>
                <a:latin typeface="Times New Roman"/>
                <a:cs typeface="Times New Roman"/>
              </a:rPr>
              <a:t>background and orientation that introduces the research topic (literature review)</a:t>
            </a: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highlight>
                  <a:srgbClr val="FFFFFF"/>
                </a:highlight>
                <a:latin typeface="Times New Roman"/>
                <a:cs typeface="Times New Roman"/>
              </a:rPr>
              <a:t>orderly presentation of ideas </a:t>
            </a: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highlight>
                  <a:srgbClr val="FFFFFF"/>
                </a:highlight>
                <a:latin typeface="Times New Roman"/>
                <a:cs typeface="Times New Roman"/>
              </a:rPr>
              <a:t>concludes with hypothesis or predictions according to disciplinary conventions</a:t>
            </a:r>
          </a:p>
          <a:p>
            <a:pPr algn="just"/>
            <a:endParaRPr lang="en-US" sz="2800" b="1" u="sng" dirty="0">
              <a:solidFill>
                <a:prstClr val="black"/>
              </a:solidFill>
              <a:ea typeface="Calibri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92696" y="17543133"/>
            <a:ext cx="128016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/>
              <a:t>Sub example of procedure used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08211" y="19940361"/>
            <a:ext cx="7523021" cy="523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800" b="1" dirty="0"/>
              <a:t>Photo used in project or of experimental set up?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292695" y="18189464"/>
            <a:ext cx="1280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800" dirty="0"/>
              <a:t>Step 1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/>
              <a:t>Step 2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/>
              <a:t>Step 3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6658156" y="8686800"/>
            <a:ext cx="8209073" cy="4883138"/>
            <a:chOff x="12224548" y="26309588"/>
            <a:chExt cx="8209073" cy="4883138"/>
          </a:xfrm>
        </p:grpSpPr>
        <p:sp>
          <p:nvSpPr>
            <p:cNvPr id="36" name="TextBox 35"/>
            <p:cNvSpPr txBox="1"/>
            <p:nvPr/>
          </p:nvSpPr>
          <p:spPr>
            <a:xfrm>
              <a:off x="12224548" y="26369395"/>
              <a:ext cx="31678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Photo 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9095113" y="26309588"/>
              <a:ext cx="13385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Photo 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823709" y="30180538"/>
              <a:ext cx="123489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Legend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2655523" y="30669506"/>
              <a:ext cx="3667094" cy="523220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en-US" sz="2800" dirty="0"/>
                <a:t>More info on procedure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5544800" y="6499838"/>
            <a:ext cx="1280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en-US" sz="2800" dirty="0"/>
              <a:t>Step 1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800" dirty="0"/>
              <a:t>Step 2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800" dirty="0"/>
              <a:t>Step 3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800" dirty="0"/>
              <a:t>Step 4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sz="2800" dirty="0"/>
              <a:t>Step 5</a:t>
            </a:r>
          </a:p>
          <a:p>
            <a:pPr marL="514350" indent="-514350" algn="just">
              <a:buFont typeface="+mj-lt"/>
              <a:buAutoNum type="arabicParenR"/>
            </a:pPr>
            <a:endParaRPr lang="en-US" sz="2800" dirty="0"/>
          </a:p>
        </p:txBody>
      </p:sp>
      <p:sp>
        <p:nvSpPr>
          <p:cNvPr id="61" name="TextBox 60"/>
          <p:cNvSpPr txBox="1"/>
          <p:nvPr/>
        </p:nvSpPr>
        <p:spPr>
          <a:xfrm>
            <a:off x="15667690" y="5791200"/>
            <a:ext cx="114137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/>
              <a:t>Second part of procedure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106478" y="28711168"/>
            <a:ext cx="1325500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/>
              <a:t>Figure 1: Description of figure/photo </a:t>
            </a:r>
            <a:endParaRPr lang="en-US" sz="2800" dirty="0"/>
          </a:p>
        </p:txBody>
      </p:sp>
      <p:sp>
        <p:nvSpPr>
          <p:cNvPr id="53" name="TextBox 52"/>
          <p:cNvSpPr txBox="1"/>
          <p:nvPr/>
        </p:nvSpPr>
        <p:spPr>
          <a:xfrm>
            <a:off x="30099000" y="23698200"/>
            <a:ext cx="1280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Discussion/Conclusions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0175200" y="29946600"/>
            <a:ext cx="12877800" cy="1635446"/>
            <a:chOff x="29946600" y="28498800"/>
            <a:chExt cx="12877800" cy="1635446"/>
          </a:xfrm>
        </p:grpSpPr>
        <p:sp>
          <p:nvSpPr>
            <p:cNvPr id="54" name="TextBox 53"/>
            <p:cNvSpPr txBox="1"/>
            <p:nvPr/>
          </p:nvSpPr>
          <p:spPr>
            <a:xfrm>
              <a:off x="30022800" y="28498800"/>
              <a:ext cx="12801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References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946600" y="28879800"/>
              <a:ext cx="12801600" cy="125444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indent="-457200" defTabSz="914269">
                <a:lnSpc>
                  <a:spcPct val="120000"/>
                </a:lnSpc>
              </a:pPr>
              <a:r>
                <a:rPr lang="en-US" sz="1600">
                  <a:solidFill>
                    <a:srgbClr val="000000"/>
                  </a:solidFill>
                  <a:latin typeface="Calibri"/>
                  <a:ea typeface="Calibri"/>
                  <a:cs typeface="Calibri"/>
                </a:rPr>
                <a:t>Doe, John. The Art of Analysis: A Study of Modern Literature. Academic Press, 2023.</a:t>
              </a:r>
              <a:endParaRPr lang="en-US"/>
            </a:p>
            <a:p>
              <a:pPr indent="-457200" defTabSz="914269">
                <a:lnSpc>
                  <a:spcPct val="120000"/>
                </a:lnSpc>
              </a:pPr>
              <a:r>
                <a:rPr lang="en-US" sz="1600">
                  <a:solidFill>
                    <a:srgbClr val="000000"/>
                  </a:solidFill>
                  <a:latin typeface="Calibri"/>
                  <a:ea typeface="Calibri"/>
                  <a:cs typeface="Calibri"/>
                </a:rPr>
                <a:t>Smith, Jane. "Revisiting the Narrative Structure in 20th Century Fiction." Journal of Literary Studies, vol. 12, no. 3, 2024, pp. 45-67.</a:t>
              </a:r>
              <a:endParaRPr lang="en-US"/>
            </a:p>
            <a:p>
              <a:pPr indent="-457200" defTabSz="914269">
                <a:lnSpc>
                  <a:spcPct val="120000"/>
                </a:lnSpc>
              </a:pPr>
              <a:r>
                <a:rPr lang="en-US" sz="1600">
                  <a:solidFill>
                    <a:srgbClr val="000000"/>
                  </a:solidFill>
                  <a:latin typeface="Calibri"/>
                  <a:ea typeface="Calibri"/>
                  <a:cs typeface="Calibri"/>
                </a:rPr>
                <a:t>Johnson, Mark. "Trends in Contemporary Poetry." Literary Hub, 15 Jan. 2025, www.literaryhub.com. Accessed 20 Feb. 2026.</a:t>
              </a:r>
              <a:endParaRPr lang="en-US"/>
            </a:p>
            <a:p>
              <a:pPr indent="-457200" defTabSz="914269">
                <a:lnSpc>
                  <a:spcPct val="120000"/>
                </a:lnSpc>
              </a:pPr>
              <a:r>
                <a:rPr lang="en-US" sz="1600">
                  <a:solidFill>
                    <a:srgbClr val="000000"/>
                  </a:solidFill>
                  <a:latin typeface="Calibri"/>
                  <a:ea typeface="Calibri"/>
                  <a:cs typeface="Calibri"/>
                </a:rPr>
                <a:t>Williams, Sarah. "The Digital Turn in Creative Writing." The Future of Narrative, edited by Robert Brown, Oxford UP, 2022, pp. 100-120. </a:t>
              </a:r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2819400"/>
            <a:ext cx="43891200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400" b="1" dirty="0"/>
              <a:t>[</a:t>
            </a:r>
            <a:r>
              <a:rPr lang="en-US" sz="5400" b="1" dirty="0" err="1"/>
              <a:t>Firstname</a:t>
            </a:r>
            <a:r>
              <a:rPr lang="en-US" sz="5400" b="1" dirty="0"/>
              <a:t> Lastname1], [</a:t>
            </a:r>
            <a:r>
              <a:rPr lang="en-US" sz="5400" b="1" dirty="0" err="1"/>
              <a:t>Firstname</a:t>
            </a:r>
            <a:r>
              <a:rPr lang="en-US" sz="5400" b="1" dirty="0"/>
              <a:t> Lastname2], [</a:t>
            </a:r>
            <a:r>
              <a:rPr lang="en-US" sz="5400" b="1" dirty="0" err="1"/>
              <a:t>Firstname</a:t>
            </a:r>
            <a:r>
              <a:rPr lang="en-US" sz="5400" b="1" dirty="0"/>
              <a:t> Lastname3], ...</a:t>
            </a:r>
            <a:endParaRPr lang="en-US" sz="5400" b="1" dirty="0">
              <a:ea typeface="Calibri"/>
              <a:cs typeface="Calibri"/>
            </a:endParaRPr>
          </a:p>
          <a:p>
            <a:pPr algn="ctr"/>
            <a:r>
              <a:rPr lang="en-US" sz="5400"/>
              <a:t>Department of [Insert], University of South Carolina Beaufort, Bluffton, SC 29909</a:t>
            </a:r>
            <a:endParaRPr lang="en-US" sz="5400">
              <a:ea typeface="Calibri"/>
              <a:cs typeface="Calibri"/>
            </a:endParaRPr>
          </a:p>
        </p:txBody>
      </p:sp>
      <p:graphicFrame>
        <p:nvGraphicFramePr>
          <p:cNvPr id="82" name="Chart 81"/>
          <p:cNvGraphicFramePr/>
          <p:nvPr>
            <p:extLst>
              <p:ext uri="{D42A27DB-BD31-4B8C-83A1-F6EECF244321}">
                <p14:modId xmlns:p14="http://schemas.microsoft.com/office/powerpoint/2010/main" val="62137121"/>
              </p:ext>
            </p:extLst>
          </p:nvPr>
        </p:nvGraphicFramePr>
        <p:xfrm>
          <a:off x="15468600" y="14935200"/>
          <a:ext cx="12649200" cy="815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3" name="Chart 82"/>
          <p:cNvGraphicFramePr/>
          <p:nvPr>
            <p:extLst>
              <p:ext uri="{D42A27DB-BD31-4B8C-83A1-F6EECF244321}">
                <p14:modId xmlns:p14="http://schemas.microsoft.com/office/powerpoint/2010/main" val="1052797831"/>
              </p:ext>
            </p:extLst>
          </p:nvPr>
        </p:nvGraphicFramePr>
        <p:xfrm>
          <a:off x="15479872" y="23328472"/>
          <a:ext cx="12646152" cy="815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29337000" y="5638800"/>
            <a:ext cx="12646152" cy="8141732"/>
            <a:chOff x="29184600" y="5715000"/>
            <a:chExt cx="13868400" cy="8747189"/>
          </a:xfrm>
        </p:grpSpPr>
        <p:graphicFrame>
          <p:nvGraphicFramePr>
            <p:cNvPr id="84" name="Chart 83"/>
            <p:cNvGraphicFramePr/>
            <p:nvPr>
              <p:extLst>
                <p:ext uri="{D42A27DB-BD31-4B8C-83A1-F6EECF244321}">
                  <p14:modId xmlns:p14="http://schemas.microsoft.com/office/powerpoint/2010/main" val="3885542335"/>
                </p:ext>
              </p:extLst>
            </p:nvPr>
          </p:nvGraphicFramePr>
          <p:xfrm>
            <a:off x="29565600" y="5715000"/>
            <a:ext cx="13112496" cy="81564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87" name="TextBox 86"/>
            <p:cNvSpPr txBox="1"/>
            <p:nvPr/>
          </p:nvSpPr>
          <p:spPr>
            <a:xfrm>
              <a:off x="29184600" y="14065392"/>
              <a:ext cx="13868400" cy="396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/>
                <a:t>Details</a:t>
              </a:r>
            </a:p>
          </p:txBody>
        </p:sp>
      </p:grpSp>
      <p:graphicFrame>
        <p:nvGraphicFramePr>
          <p:cNvPr id="89" name="Chart 88"/>
          <p:cNvGraphicFramePr/>
          <p:nvPr>
            <p:extLst>
              <p:ext uri="{D42A27DB-BD31-4B8C-83A1-F6EECF244321}">
                <p14:modId xmlns:p14="http://schemas.microsoft.com/office/powerpoint/2010/main" val="3491192456"/>
              </p:ext>
            </p:extLst>
          </p:nvPr>
        </p:nvGraphicFramePr>
        <p:xfrm>
          <a:off x="29794200" y="14706600"/>
          <a:ext cx="12646152" cy="815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0" name="TextBox 89"/>
          <p:cNvSpPr txBox="1"/>
          <p:nvPr/>
        </p:nvSpPr>
        <p:spPr>
          <a:xfrm>
            <a:off x="30861000" y="23164800"/>
            <a:ext cx="1021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Details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6535400" y="23088600"/>
            <a:ext cx="1158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Details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16459200" y="31699200"/>
            <a:ext cx="1150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800" dirty="0"/>
              <a:t>                             </a:t>
            </a:r>
            <a:r>
              <a:rPr lang="en-US" sz="1800" dirty="0"/>
              <a:t>Details</a:t>
            </a:r>
          </a:p>
          <a:p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2508433" y="22010979"/>
            <a:ext cx="10393264" cy="5380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3528721" y="9525000"/>
            <a:ext cx="2631412" cy="2962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840200" y="9525000"/>
            <a:ext cx="3581400" cy="30042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23911110" y="12583180"/>
            <a:ext cx="1234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Legend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0FAE54-64ED-BBAC-8B51-F73BB8D81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36" y="440242"/>
            <a:ext cx="10982664" cy="2531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825C34A5-0274-298C-109B-54A66670FFEE}"/>
              </a:ext>
            </a:extLst>
          </p:cNvPr>
          <p:cNvGrpSpPr/>
          <p:nvPr/>
        </p:nvGrpSpPr>
        <p:grpSpPr>
          <a:xfrm>
            <a:off x="469825" y="4557571"/>
            <a:ext cx="12943122" cy="2884243"/>
            <a:chOff x="772878" y="17050434"/>
            <a:chExt cx="12943122" cy="288424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029A2F-8B4D-0269-C712-5FD09B789A54}"/>
                </a:ext>
              </a:extLst>
            </p:cNvPr>
            <p:cNvSpPr txBox="1"/>
            <p:nvPr/>
          </p:nvSpPr>
          <p:spPr>
            <a:xfrm>
              <a:off x="914400" y="17050434"/>
              <a:ext cx="12801600" cy="64633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3600" b="1"/>
                <a:t>Abstract</a:t>
              </a:r>
              <a:endParaRPr lang="en-US" sz="3600" b="1" dirty="0">
                <a:ea typeface="Calibri"/>
                <a:cs typeface="Calibri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AE21EEA-45FB-6E68-2574-93F60473CA1C}"/>
                </a:ext>
              </a:extLst>
            </p:cNvPr>
            <p:cNvSpPr txBox="1"/>
            <p:nvPr/>
          </p:nvSpPr>
          <p:spPr>
            <a:xfrm>
              <a:off x="772878" y="18118795"/>
              <a:ext cx="12431872" cy="181588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buFont typeface="Symbol"/>
                <a:buChar char="•"/>
              </a:pPr>
              <a:r>
                <a:rPr lang="en-US" sz="2800" dirty="0">
                  <a:ea typeface="+mn-lt"/>
                  <a:cs typeface="+mn-lt"/>
                </a:rPr>
                <a:t>Overview of Purpose/Results/Conclusions</a:t>
              </a:r>
            </a:p>
            <a:p>
              <a:pPr marL="285750" indent="-285750">
                <a:buFont typeface="Symbol"/>
                <a:buChar char="•"/>
              </a:pPr>
              <a:r>
                <a:rPr lang="en-US" sz="2800" dirty="0">
                  <a:ea typeface="+mn-lt"/>
                  <a:cs typeface="+mn-lt"/>
                </a:rPr>
                <a:t>Significance and methodology of chosen project</a:t>
              </a:r>
            </a:p>
            <a:p>
              <a:pPr marL="285750" indent="-285750">
                <a:buFont typeface="Symbol"/>
                <a:buChar char="•"/>
              </a:pPr>
              <a:r>
                <a:rPr lang="en-US" sz="2800" dirty="0">
                  <a:ea typeface="+mn-lt"/>
                  <a:cs typeface="+mn-lt"/>
                </a:rPr>
                <a:t>Implications of findings</a:t>
              </a:r>
            </a:p>
            <a:p>
              <a:pPr algn="just"/>
              <a:endParaRPr lang="en-US" sz="2800" dirty="0">
                <a:solidFill>
                  <a:prstClr val="black"/>
                </a:solidFill>
                <a:ea typeface="Calibri"/>
                <a:cs typeface="Calibri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99D34C27-F072-C165-C1AC-F076EAFEEB57}"/>
              </a:ext>
            </a:extLst>
          </p:cNvPr>
          <p:cNvSpPr txBox="1"/>
          <p:nvPr/>
        </p:nvSpPr>
        <p:spPr>
          <a:xfrm>
            <a:off x="30112447" y="24214516"/>
            <a:ext cx="1294055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•Clear and accurate summary of the data and statistical findings </a:t>
            </a:r>
          </a:p>
          <a:p>
            <a:r>
              <a:rPr lang="en-US" sz="4400" dirty="0"/>
              <a:t>•Clear interpretation, evaluation, discussion, and implications of findings demonstrating support or failure to support Ho</a:t>
            </a:r>
          </a:p>
          <a:p>
            <a:r>
              <a:rPr lang="en-US" sz="4400" dirty="0"/>
              <a:t>•Clear explanation of how results fit into existing knowledge</a:t>
            </a:r>
          </a:p>
          <a:p>
            <a:r>
              <a:rPr lang="en-US" sz="4400" dirty="0"/>
              <a:t>•Limitations and generalizability of results addressed</a:t>
            </a:r>
          </a:p>
        </p:txBody>
      </p:sp>
    </p:spTree>
    <p:extLst>
      <p:ext uri="{BB962C8B-B14F-4D97-AF65-F5344CB8AC3E}">
        <p14:creationId xmlns:p14="http://schemas.microsoft.com/office/powerpoint/2010/main" val="1000354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340</Words>
  <Application>Microsoft Office PowerPoint</Application>
  <PresentationFormat>Custom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PowerPoint Presentation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204</cp:revision>
  <dcterms:created xsi:type="dcterms:W3CDTF">2013-04-14T22:23:17Z</dcterms:created>
  <dcterms:modified xsi:type="dcterms:W3CDTF">2026-03-13T19:25:42Z</dcterms:modified>
</cp:coreProperties>
</file>