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"/>
  </p:notes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FB08C9C5-32EF-4DFD-B7B8-3659C2EAF484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462B70D-0AAE-B213-83AA-A933CE42CC30}" name="Hammond, Beth Hammond" initials="HB" userId="S::ejh49@uscb.edu::eda79645-f697-420f-aa11-32fe4409fec3" providerId="AD"/>
  <p188:author id="{E2B2BCC6-7A33-A113-5D9B-B66A04CDDD27}" name="Hammond, Beth Hammond" initials="EH" userId="S::EJH49@uscb.edu::eda79645-f697-420f-aa11-32fe4409fec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6" autoAdjust="0"/>
    <p:restoredTop sz="94648" autoAdjust="0"/>
  </p:normalViewPr>
  <p:slideViewPr>
    <p:cSldViewPr>
      <p:cViewPr varScale="1">
        <p:scale>
          <a:sx n="17" d="100"/>
          <a:sy n="17" d="100"/>
        </p:scale>
        <p:origin x="1278" y="108"/>
      </p:cViewPr>
      <p:guideLst>
        <p:guide orient="horz" pos="10368"/>
        <p:guide pos="138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9A0AF8-9694-40DD-961B-5CAEF428E1FC}" type="datetimeFigureOut">
              <a:rPr lang="en-US" smtClean="0"/>
              <a:t>3/13/2026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9F0F52-1808-4855-99E6-71056C089C6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5129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5341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26705" algn="l" defTabSz="85341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53410" algn="l" defTabSz="85341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80114" algn="l" defTabSz="85341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706819" algn="l" defTabSz="85341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133524" algn="l" defTabSz="85341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60229" algn="l" defTabSz="85341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86933" algn="l" defTabSz="85341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13638" algn="l" defTabSz="85341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9F0F52-1808-4855-99E6-71056C089C6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28094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F2446-4A04-D1BC-B4F3-352809C8BF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86400" y="5387342"/>
            <a:ext cx="32918400" cy="11460480"/>
          </a:xfrm>
        </p:spPr>
        <p:txBody>
          <a:bodyPr anchor="b"/>
          <a:lstStyle>
            <a:lvl1pPr algn="ctr">
              <a:defRPr sz="21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115F50-0967-EA6F-90D7-958B4071C5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8640"/>
            </a:lvl1pPr>
            <a:lvl2pPr marL="1645920" indent="0" algn="ctr">
              <a:buNone/>
              <a:defRPr sz="7200"/>
            </a:lvl2pPr>
            <a:lvl3pPr marL="3291840" indent="0" algn="ctr">
              <a:buNone/>
              <a:defRPr sz="6480"/>
            </a:lvl3pPr>
            <a:lvl4pPr marL="4937760" indent="0" algn="ctr">
              <a:buNone/>
              <a:defRPr sz="5760"/>
            </a:lvl4pPr>
            <a:lvl5pPr marL="6583680" indent="0" algn="ctr">
              <a:buNone/>
              <a:defRPr sz="5760"/>
            </a:lvl5pPr>
            <a:lvl6pPr marL="8229600" indent="0" algn="ctr">
              <a:buNone/>
              <a:defRPr sz="5760"/>
            </a:lvl6pPr>
            <a:lvl7pPr marL="9875520" indent="0" algn="ctr">
              <a:buNone/>
              <a:defRPr sz="5760"/>
            </a:lvl7pPr>
            <a:lvl8pPr marL="11521440" indent="0" algn="ctr">
              <a:buNone/>
              <a:defRPr sz="5760"/>
            </a:lvl8pPr>
            <a:lvl9pPr marL="13167360" indent="0" algn="ctr">
              <a:buNone/>
              <a:defRPr sz="576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B4CF95-5FA4-9867-C7B0-ACA72FD58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BB706-0259-4269-8BB7-49CD71735FC3}" type="datetimeFigureOut">
              <a:rPr lang="en-US" smtClean="0"/>
              <a:t>3/13/2026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9D5670-F7BB-5A79-7D2A-8FC734146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6EA15C-E327-226F-D304-E6E213A20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3E15-50E1-494A-9DE9-97E3840B9B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795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1F48AA-B8A8-8303-0A75-CF4DF58A4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FF22FC-6FC3-0D59-D868-EC506A3066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C3ECEF-BB8A-2209-61E1-DAE56764D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BB706-0259-4269-8BB7-49CD71735FC3}" type="datetimeFigureOut">
              <a:rPr lang="en-US" smtClean="0"/>
              <a:t>3/13/2026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1EE32D-5A56-B72B-FFBF-356DD5A2F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DFE612-5705-D05E-9B91-1171B4D95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3E15-50E1-494A-9DE9-97E3840B9B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674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0135C5-C9F8-7D55-381C-8DBB9BDD8F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31409640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BBECB5-2B56-B79D-3B39-0674180D08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017520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E1A4D7-2BDD-B5D5-5433-A6B428472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BB706-0259-4269-8BB7-49CD71735FC3}" type="datetimeFigureOut">
              <a:rPr lang="en-US" smtClean="0"/>
              <a:t>3/13/2026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C4B0DE-82CE-2CA4-1A8C-778C8CA3B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DACB7B-710E-CECB-7E47-E2552A485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3E15-50E1-494A-9DE9-97E3840B9B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190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BB5C0-6974-3EE2-31EE-3DF17A311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601A88-FA49-DAAD-9931-84471E303C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FA884E-F63C-878B-BD02-8E39FDAFC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BB706-0259-4269-8BB7-49CD71735FC3}" type="datetimeFigureOut">
              <a:rPr lang="en-US" smtClean="0"/>
              <a:t>3/13/2026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11D4D0-0BF3-946C-F82E-C3932DE3B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E76F6B-320E-2D0B-719E-026088EC4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3E15-50E1-494A-9DE9-97E3840B9B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967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65FF2-7655-2348-1CFF-11E2D5764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94660" y="8206745"/>
            <a:ext cx="37856160" cy="13693138"/>
          </a:xfrm>
        </p:spPr>
        <p:txBody>
          <a:bodyPr anchor="b"/>
          <a:lstStyle>
            <a:lvl1pPr>
              <a:defRPr sz="21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C58DF6-E7E5-BB43-A850-108126D15E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94660" y="22029425"/>
            <a:ext cx="37856160" cy="7200898"/>
          </a:xfrm>
        </p:spPr>
        <p:txBody>
          <a:bodyPr/>
          <a:lstStyle>
            <a:lvl1pPr marL="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1pPr>
            <a:lvl2pPr marL="164592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291840" indent="0">
              <a:buNone/>
              <a:defRPr sz="6480">
                <a:solidFill>
                  <a:schemeClr val="tx1">
                    <a:tint val="75000"/>
                  </a:schemeClr>
                </a:solidFill>
              </a:defRPr>
            </a:lvl3pPr>
            <a:lvl4pPr marL="49377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4pPr>
            <a:lvl5pPr marL="658368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5pPr>
            <a:lvl6pPr marL="822960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6pPr>
            <a:lvl7pPr marL="987552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7pPr>
            <a:lvl8pPr marL="1152144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8pPr>
            <a:lvl9pPr marL="131673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617C5A-4C9D-4921-4811-0D2A72DE9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BB706-0259-4269-8BB7-49CD71735FC3}" type="datetimeFigureOut">
              <a:rPr lang="en-US" smtClean="0"/>
              <a:t>3/13/2026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E6F06-7C9B-2610-4243-2EFD196A8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A45F71-A6E9-C583-4432-2288A2E4F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3E15-50E1-494A-9DE9-97E3840B9B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6504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03B0E-C520-3494-ED32-9B056636E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A1BFD8-FB71-1E2A-2E73-1B7ED4B72D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A6ABE7-58A0-28DE-0E0C-812E2085D2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20CD3B-3A8F-BACB-6905-A83C3F185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BB706-0259-4269-8BB7-49CD71735FC3}" type="datetimeFigureOut">
              <a:rPr lang="en-US" smtClean="0"/>
              <a:t>3/13/2026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B4B98C-56FD-4E13-5865-D27691BDC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8F6670-4D6B-1DB3-5553-F0902E459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3E15-50E1-494A-9DE9-97E3840B9B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492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FA4D11-E5EB-9BAF-DA33-E076D6F99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3237" y="1752603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E61FC4-8A4C-93D7-FC6E-1B979788E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23239" y="8069582"/>
            <a:ext cx="18568033" cy="3954778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F29FB3-5DC2-3AAB-A34E-B084A369BC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23239" y="12024360"/>
            <a:ext cx="18568033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1253EE-4E16-53F0-788F-E17A322760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22219920" y="8069582"/>
            <a:ext cx="18659477" cy="3954778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136552-2A7B-8903-C771-B43F381FAB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2219920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30D9E6-128A-D22F-D082-FD9BF32CB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BB706-0259-4269-8BB7-49CD71735FC3}" type="datetimeFigureOut">
              <a:rPr lang="en-US" smtClean="0"/>
              <a:t>3/13/2026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D3C3700-27C8-4A09-3323-235AA05D1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F96D31D-05D8-406F-9F25-3ED487B9A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3E15-50E1-494A-9DE9-97E3840B9B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0078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2F4D6-6BF1-1377-F12D-BF4BEA0E4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C6A16D-2515-7385-36DD-06F5D2451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BB706-0259-4269-8BB7-49CD71735FC3}" type="datetimeFigureOut">
              <a:rPr lang="en-US" smtClean="0"/>
              <a:t>3/13/2026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A6AAD1-1FE3-E1A3-31C4-DC84122EC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6734D1-E298-65D1-3C10-FB91CC7AF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3E15-50E1-494A-9DE9-97E3840B9B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122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93D0B3-F4CA-D5E0-0378-F21DDB61E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BB706-0259-4269-8BB7-49CD71735FC3}" type="datetimeFigureOut">
              <a:rPr lang="en-US" smtClean="0"/>
              <a:t>3/13/2026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73D6B05-468C-AA74-7133-AD9B31387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C0FB15-742D-6028-8D98-44247BC11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3E15-50E1-494A-9DE9-97E3840B9B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0177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41481-5CE6-FFB7-7B41-B3731725BD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3239" y="2194560"/>
            <a:ext cx="14156053" cy="768096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B393BC-3CAB-520A-8E12-FCCF26FD21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59477" y="4739642"/>
            <a:ext cx="22219920" cy="23393400"/>
          </a:xfrm>
        </p:spPr>
        <p:txBody>
          <a:bodyPr/>
          <a:lstStyle>
            <a:lvl1pPr>
              <a:defRPr sz="11520"/>
            </a:lvl1pPr>
            <a:lvl2pPr>
              <a:defRPr sz="10080"/>
            </a:lvl2pPr>
            <a:lvl3pPr>
              <a:defRPr sz="864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AB6266-60AD-23AF-46F3-3174B0EC62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023239" y="9875520"/>
            <a:ext cx="14156053" cy="18295622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313459-969E-6947-FFDD-ADE674B86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BB706-0259-4269-8BB7-49CD71735FC3}" type="datetimeFigureOut">
              <a:rPr lang="en-US" smtClean="0"/>
              <a:t>3/13/2026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7D473C-1D45-0327-7B67-7755BB8BB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C7FA0B-7E47-B341-1FAD-61DF59E00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3E15-50E1-494A-9DE9-97E3840B9B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318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03402E-04FE-9170-FD9C-A9451FF45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3239" y="2194560"/>
            <a:ext cx="14156053" cy="768096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E2A4BB-B849-1326-91BE-535ACEE36E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8659477" y="4739642"/>
            <a:ext cx="22219920" cy="23393400"/>
          </a:xfrm>
        </p:spPr>
        <p:txBody>
          <a:bodyPr/>
          <a:lstStyle>
            <a:lvl1pPr marL="0" indent="0">
              <a:buNone/>
              <a:defRPr sz="11520"/>
            </a:lvl1pPr>
            <a:lvl2pPr marL="1645920" indent="0">
              <a:buNone/>
              <a:defRPr sz="10080"/>
            </a:lvl2pPr>
            <a:lvl3pPr marL="3291840" indent="0">
              <a:buNone/>
              <a:defRPr sz="8640"/>
            </a:lvl3pPr>
            <a:lvl4pPr marL="4937760" indent="0">
              <a:buNone/>
              <a:defRPr sz="7200"/>
            </a:lvl4pPr>
            <a:lvl5pPr marL="6583680" indent="0">
              <a:buNone/>
              <a:defRPr sz="7200"/>
            </a:lvl5pPr>
            <a:lvl6pPr marL="8229600" indent="0">
              <a:buNone/>
              <a:defRPr sz="7200"/>
            </a:lvl6pPr>
            <a:lvl7pPr marL="9875520" indent="0">
              <a:buNone/>
              <a:defRPr sz="7200"/>
            </a:lvl7pPr>
            <a:lvl8pPr marL="11521440" indent="0">
              <a:buNone/>
              <a:defRPr sz="7200"/>
            </a:lvl8pPr>
            <a:lvl9pPr marL="13167360" indent="0">
              <a:buNone/>
              <a:defRPr sz="72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0FBB5D-61DB-0870-2874-C1BF54C6E6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023239" y="9875520"/>
            <a:ext cx="14156053" cy="18295622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FE9969-4459-7469-A33C-C18A73F82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BB706-0259-4269-8BB7-49CD71735FC3}" type="datetimeFigureOut">
              <a:rPr lang="en-US" smtClean="0"/>
              <a:t>3/13/2026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7C4ADF-1A6A-09F0-25CB-C35D8A678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8516D5-8A54-AC23-0BD6-757A5EEC4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3E15-50E1-494A-9DE9-97E3840B9B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5669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433A0AC-AD6A-A09B-B811-3153A46C6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7520" y="1752603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57959B-45D4-974A-5408-D3496528E9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8CBAE2-21DE-41EB-467A-FB1DAC18A3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017520" y="30510482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FBB706-0259-4269-8BB7-49CD71735FC3}" type="datetimeFigureOut">
              <a:rPr lang="en-US" smtClean="0"/>
              <a:t>3/13/2026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AB33CE-554D-DFFB-073D-F0E0C05AAB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538960" y="30510482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E3153A-2960-625E-0F70-F9D38D78AE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0998160" y="30510482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E33E15-50E1-494A-9DE9-97E3840B9B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851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3291840" rtl="0" eaLnBrk="1" latinLnBrk="0" hangingPunct="1">
        <a:lnSpc>
          <a:spcPct val="90000"/>
        </a:lnSpc>
        <a:spcBef>
          <a:spcPct val="0"/>
        </a:spcBef>
        <a:buNone/>
        <a:defRPr sz="15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22960" indent="-822960" algn="l" defTabSz="3291840" rtl="0" eaLnBrk="1" latinLnBrk="0" hangingPunct="1">
        <a:lnSpc>
          <a:spcPct val="90000"/>
        </a:lnSpc>
        <a:spcBef>
          <a:spcPts val="36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1pPr>
      <a:lvl2pPr marL="24688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740664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905256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4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2440900" y="22299202"/>
            <a:ext cx="10066019" cy="75000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5341" tIns="42670" rIns="85341" bIns="42670"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84557" y="13121938"/>
            <a:ext cx="16678656" cy="6652260"/>
          </a:xfrm>
        </p:spPr>
        <p:txBody>
          <a:bodyPr>
            <a:normAutofit/>
          </a:bodyPr>
          <a:lstStyle/>
          <a:p>
            <a:br>
              <a:rPr lang="en-US" sz="1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br>
              <a:rPr lang="en-US" sz="1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br>
              <a:rPr lang="en-US" sz="1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en-US" sz="4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26191" y="12907581"/>
            <a:ext cx="15508224" cy="9730431"/>
          </a:xfrm>
        </p:spPr>
        <p:txBody>
          <a:bodyPr>
            <a:normAutofit/>
          </a:bodyPr>
          <a:lstStyle/>
          <a:p>
            <a:r>
              <a:rPr lang="en-US" sz="8800" b="1" dirty="0">
                <a:latin typeface="Times New Roman" pitchFamily="18" charset="0"/>
                <a:cs typeface="Times New Roman" pitchFamily="18" charset="0"/>
              </a:rPr>
              <a:t>Conclusions and Significance</a:t>
            </a:r>
          </a:p>
          <a:p>
            <a:pPr marL="1143000" indent="-1143000" algn="l">
              <a:buFont typeface="Arial" panose="020B0604020202020204" pitchFamily="34" charset="0"/>
              <a:buChar char="•"/>
            </a:pPr>
            <a:r>
              <a:rPr lang="en-US" sz="7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Identifies conclusions </a:t>
            </a:r>
          </a:p>
          <a:p>
            <a:pPr marL="1143000" indent="-1143000" algn="l">
              <a:buFont typeface="Arial" panose="020B0604020202020204" pitchFamily="34" charset="0"/>
              <a:buChar char="•"/>
            </a:pPr>
            <a:r>
              <a:rPr lang="en-US" sz="7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Identifies the conceptual or practical implications of the study</a:t>
            </a:r>
          </a:p>
          <a:p>
            <a:pPr marL="1143000" indent="-1143000" algn="l">
              <a:buFont typeface="Arial" panose="020B0604020202020204" pitchFamily="34" charset="0"/>
              <a:buChar char="•"/>
            </a:pPr>
            <a:r>
              <a:rPr lang="en-US" sz="7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Makes compelling claims about how how/why the line of inquiry matters/contributes to the field </a:t>
            </a:r>
          </a:p>
          <a:p>
            <a:pPr lvl="0"/>
            <a:endParaRPr lang="en-US" sz="9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11384280" y="152216"/>
            <a:ext cx="21122639" cy="1471168"/>
          </a:xfrm>
          <a:prstGeom prst="rect">
            <a:avLst/>
          </a:prstGeom>
          <a:noFill/>
        </p:spPr>
        <p:txBody>
          <a:bodyPr wrap="square" lIns="85341" tIns="42670" rIns="85341" bIns="42670" rtlCol="0">
            <a:spAutoFit/>
          </a:bodyPr>
          <a:lstStyle/>
          <a:p>
            <a:pPr algn="ctr"/>
            <a:r>
              <a:rPr lang="en-US" sz="9000" b="1" dirty="0">
                <a:latin typeface="Times New Roman" pitchFamily="18" charset="0"/>
                <a:cs typeface="Times New Roman" pitchFamily="18" charset="0"/>
              </a:rPr>
              <a:t>Title</a:t>
            </a:r>
          </a:p>
        </p:txBody>
      </p:sp>
      <p:sp>
        <p:nvSpPr>
          <p:cNvPr id="10" name="TextBox 9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756382" y="6255164"/>
            <a:ext cx="20884417" cy="855615"/>
          </a:xfrm>
          <a:prstGeom prst="rect">
            <a:avLst/>
          </a:prstGeom>
          <a:noFill/>
        </p:spPr>
        <p:txBody>
          <a:bodyPr wrap="square" lIns="85341" tIns="42670" rIns="85341" bIns="42670" rtlCol="0">
            <a:spAutoFit/>
          </a:bodyPr>
          <a:lstStyle/>
          <a:p>
            <a:r>
              <a:rPr lang="en-US" sz="5000" b="1" dirty="0">
                <a:latin typeface="Times New Roman" pitchFamily="18" charset="0"/>
                <a:cs typeface="Times New Roman" pitchFamily="18" charset="0"/>
              </a:rPr>
              <a:t>Include your abstract here. </a:t>
            </a:r>
            <a:endParaRPr lang="en-US" sz="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942071" y="12153899"/>
            <a:ext cx="20884417" cy="445660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85341" tIns="42670" rIns="85341" bIns="42670" rtlCol="0">
            <a:spAutoFit/>
          </a:bodyPr>
          <a:lstStyle/>
          <a:p>
            <a:pPr algn="ctr"/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Identify and summarize the problem/question/issue</a:t>
            </a:r>
          </a:p>
          <a:p>
            <a:r>
              <a:rPr lang="en-US" sz="5000" b="1" dirty="0">
                <a:latin typeface="Times New Roman" pitchFamily="18" charset="0"/>
                <a:cs typeface="Times New Roman" pitchFamily="18" charset="0"/>
              </a:rPr>
              <a:t>Accurately identifies </a:t>
            </a:r>
          </a:p>
          <a:p>
            <a:r>
              <a:rPr lang="en-US" sz="5000" b="1" dirty="0">
                <a:latin typeface="Times New Roman" pitchFamily="18" charset="0"/>
                <a:cs typeface="Times New Roman" pitchFamily="18" charset="0"/>
              </a:rPr>
              <a:t>·	how the author establishes context for the study</a:t>
            </a:r>
          </a:p>
          <a:p>
            <a:r>
              <a:rPr lang="en-US" sz="5000" b="1" dirty="0">
                <a:latin typeface="Times New Roman" pitchFamily="18" charset="0"/>
                <a:cs typeface="Times New Roman" pitchFamily="18" charset="0"/>
              </a:rPr>
              <a:t>·	the question or statement the problem</a:t>
            </a:r>
          </a:p>
          <a:p>
            <a:r>
              <a:rPr lang="en-US" sz="5000" b="1" dirty="0">
                <a:latin typeface="Times New Roman" pitchFamily="18" charset="0"/>
                <a:cs typeface="Times New Roman" pitchFamily="18" charset="0"/>
              </a:rPr>
              <a:t>·	provides a well-developed presentation of the inquiry </a:t>
            </a:r>
          </a:p>
          <a:p>
            <a:endParaRPr lang="en-US" sz="5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3663695" y="4419600"/>
            <a:ext cx="15197328" cy="1240336"/>
          </a:xfrm>
          <a:prstGeom prst="rect">
            <a:avLst/>
          </a:prstGeom>
          <a:noFill/>
        </p:spPr>
        <p:txBody>
          <a:bodyPr wrap="square" lIns="85341" tIns="42670" rIns="85341" bIns="42670" rtlCol="0">
            <a:spAutoFit/>
          </a:bodyPr>
          <a:lstStyle/>
          <a:p>
            <a:pPr algn="ctr"/>
            <a:r>
              <a:rPr lang="en-US" sz="7500" b="1" dirty="0">
                <a:latin typeface="Times New Roman" pitchFamily="18" charset="0"/>
                <a:cs typeface="Times New Roman" pitchFamily="18" charset="0"/>
              </a:rPr>
              <a:t>Abstract</a:t>
            </a:r>
          </a:p>
        </p:txBody>
      </p:sp>
      <p:sp>
        <p:nvSpPr>
          <p:cNvPr id="8" name="TextBox 7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25107140" y="12387306"/>
            <a:ext cx="15508224" cy="778671"/>
          </a:xfrm>
          <a:prstGeom prst="rect">
            <a:avLst/>
          </a:prstGeom>
          <a:noFill/>
        </p:spPr>
        <p:txBody>
          <a:bodyPr wrap="square" lIns="85341" tIns="42670" rIns="85341" bIns="42670" rtlCol="0">
            <a:spAutoFit/>
          </a:bodyPr>
          <a:lstStyle/>
          <a:p>
            <a:pPr algn="ctr"/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Caption and photo credit</a:t>
            </a:r>
            <a:endParaRPr lang="en-US" sz="45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23915136" y="30146518"/>
            <a:ext cx="7117545" cy="763282"/>
          </a:xfrm>
          <a:prstGeom prst="rect">
            <a:avLst/>
          </a:prstGeom>
          <a:noFill/>
        </p:spPr>
        <p:txBody>
          <a:bodyPr wrap="square" lIns="85341" tIns="42670" rIns="85341" bIns="42670" rtlCol="0">
            <a:spAutoFit/>
          </a:bodyPr>
          <a:lstStyle/>
          <a:p>
            <a:pPr algn="ctr"/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Caption and photo credit</a:t>
            </a:r>
            <a:endParaRPr lang="en-US" sz="4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2459950" y="4672850"/>
            <a:ext cx="20674868" cy="75000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5341" tIns="42670" rIns="85341" bIns="42670"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52924D2-44F9-8F0B-3C50-25D16EBC1600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11190731" y="1578603"/>
            <a:ext cx="21755100" cy="1661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Author List</a:t>
            </a:r>
          </a:p>
          <a:p>
            <a:pPr algn="ctr"/>
            <a:r>
              <a:rPr lang="en-US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Department, University of South Carolina Beaufort, Bluffton, SC 29909</a:t>
            </a:r>
          </a:p>
        </p:txBody>
      </p:sp>
      <p:pic>
        <p:nvPicPr>
          <p:cNvPr id="16" name="Picture 15" descr="photo 2&#10;">
            <a:extLst>
              <a:ext uri="{FF2B5EF4-FFF2-40B4-BE49-F238E27FC236}">
                <a16:creationId xmlns:a16="http://schemas.microsoft.com/office/drawing/2014/main" id="{4DC8E683-DF37-5609-0506-22DFC315A71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400" y="381000"/>
            <a:ext cx="12405787" cy="28595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EF6BD4D-DA7B-7512-AC34-8D4FA328FB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33400" y="3581400"/>
            <a:ext cx="42753817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DFFAFD1D-A09A-2F29-446B-B4E6D27AB4C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34858979" y="30061967"/>
            <a:ext cx="7117545" cy="763282"/>
          </a:xfrm>
          <a:prstGeom prst="rect">
            <a:avLst/>
          </a:prstGeom>
          <a:noFill/>
        </p:spPr>
        <p:txBody>
          <a:bodyPr wrap="square" lIns="85341" tIns="42670" rIns="85341" bIns="42670" rtlCol="0">
            <a:spAutoFit/>
          </a:bodyPr>
          <a:lstStyle/>
          <a:p>
            <a:pPr algn="ctr"/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Caption and photo credit</a:t>
            </a:r>
            <a:endParaRPr lang="en-US" sz="4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4247127-DE11-9D86-8AE9-27E245EFF1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384743" y="22299201"/>
            <a:ext cx="10066019" cy="75000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5341" tIns="42670" rIns="85341" bIns="42670"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D85EC29-FA8E-A9F5-4ADE-15B304EECBA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32945831" y="2395347"/>
            <a:ext cx="95173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Faculty mentor: 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E504362-B57A-C645-75C0-7E38C8721C4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36347400" y="380999"/>
            <a:ext cx="61672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Social Justice 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F844DE7-1C4E-F13D-D77E-10FC303B919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1227300" y="19425319"/>
            <a:ext cx="20884417" cy="547226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85341" tIns="42670" rIns="85341" bIns="42670" rtlCol="0">
            <a:spAutoFit/>
          </a:bodyPr>
          <a:lstStyle/>
          <a:p>
            <a:r>
              <a:rPr lang="en-US" sz="5000" b="1" dirty="0">
                <a:latin typeface="Times New Roman" pitchFamily="18" charset="0"/>
                <a:cs typeface="Times New Roman" pitchFamily="18" charset="0"/>
              </a:rPr>
              <a:t>Supporting data or evidence</a:t>
            </a:r>
          </a:p>
          <a:p>
            <a:endParaRPr lang="en-US" sz="5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5000" dirty="0">
                <a:latin typeface="Times New Roman" pitchFamily="18" charset="0"/>
                <a:cs typeface="Times New Roman" pitchFamily="18" charset="0"/>
              </a:rPr>
              <a:t>The supporting evidence and discussion are </a:t>
            </a:r>
          </a:p>
          <a:p>
            <a:r>
              <a:rPr lang="en-US" sz="5000" dirty="0">
                <a:latin typeface="Times New Roman" pitchFamily="18" charset="0"/>
                <a:cs typeface="Times New Roman" pitchFamily="18" charset="0"/>
              </a:rPr>
              <a:t>·well-developed </a:t>
            </a:r>
          </a:p>
          <a:p>
            <a:r>
              <a:rPr lang="en-US" sz="5000" dirty="0">
                <a:latin typeface="Times New Roman" pitchFamily="18" charset="0"/>
                <a:cs typeface="Times New Roman" pitchFamily="18" charset="0"/>
              </a:rPr>
              <a:t>·credible and relevant </a:t>
            </a:r>
          </a:p>
          <a:p>
            <a:r>
              <a:rPr lang="en-US" sz="5000" dirty="0">
                <a:latin typeface="Times New Roman" pitchFamily="18" charset="0"/>
                <a:cs typeface="Times New Roman" pitchFamily="18" charset="0"/>
              </a:rPr>
              <a:t>·compelling in the ways the author uses them to sustain original lines of inquiry. </a:t>
            </a:r>
          </a:p>
          <a:p>
            <a:endParaRPr lang="en-US" sz="5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82292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762</TotalTime>
  <Words>144</Words>
  <Application>Microsoft Office PowerPoint</Application>
  <PresentationFormat>Custom</PresentationFormat>
  <Paragraphs>27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   </vt:lpstr>
    </vt:vector>
  </TitlesOfParts>
  <Company>University of South Carolina Beaufort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USCB</dc:creator>
  <cp:lastModifiedBy>Hammond, Beth Hammond</cp:lastModifiedBy>
  <cp:revision>62</cp:revision>
  <dcterms:created xsi:type="dcterms:W3CDTF">2013-04-05T19:48:26Z</dcterms:created>
  <dcterms:modified xsi:type="dcterms:W3CDTF">2026-03-13T19:42:31Z</dcterms:modified>
</cp:coreProperties>
</file>