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2193925" indent="-1736725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4387850" indent="-3473450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6583363" indent="-5211763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8777288" indent="-6948488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DDE850-7F1E-3622-65B7-5667016BBB6D}" name="Neff, Victoria" initials="NV" userId="S::vnneff@uscb.edu::1a7fcc1c-5ec9-40af-845d-19723c3bd3d0" providerId="AD"/>
  <p188:author id="{E2B2BCC6-7A33-A113-5D9B-B66A04CDDD27}" name="Hammond, Beth Hammond" initials="EH" userId="S::EJH49@uscb.edu::eda79645-f697-420f-aa11-32fe4409f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278" y="10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7232A-6DF3-4C9E-819B-2285952EAC1E}" type="datetimeFigureOut"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CDEA-AE42-4FD9-9EE9-2AB15E46664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4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C288F-B8C4-4DA0-8DB9-CE94906F9969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0AC75-8730-4C5D-B9D1-21EA25E59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5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03395-F0BE-4B4B-8BF2-D8B154CAE9B8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0959D-C027-4E3E-B16C-CC77EB7C0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2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47100-1AE9-40B8-B74D-1AFF77B09DB4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B7DCB-F789-4CA4-9208-359F7CB7D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7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2306-54E6-4C88-BE3B-6FBA3FC1A13C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0735F-8E4A-42D4-BC0E-97C45E307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2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C4EB-BB3F-4DD9-ABBB-7F0031C694A5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0C628-5CCD-45EE-BA2C-33FE4F5E9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C2ED-E771-44D2-BFB2-904F09669213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35575-E57C-4FB4-8E30-6BF2671B5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2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11259-1E1D-4660-93F0-EAFB2B57F4DF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B99F-10BA-4DB8-BB16-9CCA5A0B9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4626E-C3CA-4861-91D6-07FCBD2073B6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DD488-D739-42CB-894D-A3E7F8BC1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7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EF801-6788-4417-958F-31AF1345EB72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3100A-89DE-4842-A066-BC5AD3CA7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5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B74F-5D6A-40E3-B869-661A2752353E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3893-5F61-4DEF-8877-AC95EBC4C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9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46AD9-2B85-4DC5-A01F-E929B47BD2F0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4C4BE-597D-4F6E-B0F9-3B8190435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2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B86FB2-CD45-495C-AD37-35140FDF1367}" type="datetimeFigureOut">
              <a:rPr lang="en-US"/>
              <a:pPr>
                <a:defRPr/>
              </a:pPr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BA993-8083-4CB4-887E-82845CC62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65" y="11718690"/>
            <a:ext cx="1104265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•Statement discusses creative question, purpose, concept, or reason for the body of work 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•Evidence of alignment of statement and artist's intent in the artwork(s). 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•Statement is clearly articulated, specific, and easy to understand</a:t>
            </a:r>
          </a:p>
        </p:txBody>
      </p:sp>
      <p:sp>
        <p:nvSpPr>
          <p:cNvPr id="14" name="TextBox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012638" y="16459200"/>
            <a:ext cx="14971713" cy="7848302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kern="50" dirty="0">
                <a:latin typeface="Verdana"/>
                <a:ea typeface="Verdana"/>
              </a:rPr>
              <a:t>Application of Research in Artwork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•Influence of research in artwork is evident and appears to have furthered creative development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•Knowledge of materials, technique, and craft evident in application to the resulting artwork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kern="50" dirty="0">
                <a:latin typeface="Verdana"/>
                <a:ea typeface="Verdana"/>
              </a:rPr>
              <a:t>•Original and unique work</a:t>
            </a:r>
          </a:p>
          <a:p>
            <a:pPr marL="2194560" lvl="1" indent="0" defTabSz="438912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kern="50" dirty="0">
              <a:latin typeface="Verdana"/>
              <a:ea typeface="Verdana"/>
            </a:endParaRPr>
          </a:p>
        </p:txBody>
      </p:sp>
      <p:sp>
        <p:nvSpPr>
          <p:cNvPr id="2056" name="Rectangl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7643" y="27224287"/>
            <a:ext cx="15503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latin typeface="Verdana" pitchFamily="34" charset="0"/>
              </a:rPr>
              <a:t>References:</a:t>
            </a:r>
          </a:p>
        </p:txBody>
      </p:sp>
      <p:sp>
        <p:nvSpPr>
          <p:cNvPr id="2057" name="TextBox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34037"/>
            <a:ext cx="1233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Verdana" pitchFamily="34" charset="0"/>
              </a:rPr>
              <a:t>Reprinted here (consult mentor)</a:t>
            </a:r>
          </a:p>
        </p:txBody>
      </p:sp>
      <p:sp>
        <p:nvSpPr>
          <p:cNvPr id="2058" name="TextBox 18"/>
          <p:cNvSpPr txBox="1">
            <a:spLocks noChangeArrowheads="1"/>
          </p:cNvSpPr>
          <p:nvPr/>
        </p:nvSpPr>
        <p:spPr bwMode="auto">
          <a:xfrm>
            <a:off x="12162488" y="381000"/>
            <a:ext cx="181635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8000" b="1">
                <a:latin typeface="Verdana" pitchFamily="34" charset="0"/>
              </a:rPr>
              <a:t>Title</a:t>
            </a:r>
          </a:p>
        </p:txBody>
      </p:sp>
      <p:sp>
        <p:nvSpPr>
          <p:cNvPr id="2066" name="Text Box 1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5521" y="1562254"/>
            <a:ext cx="1845814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4800" dirty="0">
                <a:latin typeface="Verdana"/>
                <a:ea typeface="Verdana"/>
                <a:cs typeface="Verdana" panose="020B0604030504040204" pitchFamily="34" charset="0"/>
              </a:rPr>
              <a:t>Author List</a:t>
            </a:r>
          </a:p>
          <a:p>
            <a:pPr algn="ctr" defTabSz="914400">
              <a:spcBef>
                <a:spcPct val="50000"/>
              </a:spcBef>
            </a:pPr>
            <a:r>
              <a:rPr lang="en-US" altLang="en-US" sz="4800" dirty="0">
                <a:latin typeface="Verdana"/>
                <a:ea typeface="Verdana"/>
                <a:cs typeface="Verdana" panose="020B0604030504040204" pitchFamily="34" charset="0"/>
              </a:rPr>
              <a:t>Faculty Mentor:</a:t>
            </a:r>
          </a:p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4000" dirty="0">
                <a:latin typeface="Verdana"/>
                <a:ea typeface="Verdana"/>
                <a:cs typeface="Verdana" panose="020B0604030504040204" pitchFamily="34" charset="0"/>
              </a:rPr>
              <a:t>Department, University of South Carolina Beaufort, Bluffton, SC 29909</a:t>
            </a:r>
          </a:p>
        </p:txBody>
      </p:sp>
      <p:sp>
        <p:nvSpPr>
          <p:cNvPr id="2070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10306838"/>
            <a:ext cx="1042112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en-US" altLang="en-US" sz="8800" dirty="0">
                <a:latin typeface="Verdana" pitchFamily="34" charset="0"/>
              </a:rPr>
              <a:t>Artist’s Statement</a:t>
            </a:r>
          </a:p>
        </p:txBody>
      </p:sp>
      <p:pic>
        <p:nvPicPr>
          <p:cNvPr id="3" name="Picture 2" descr="USCB logo">
            <a:extLst>
              <a:ext uri="{FF2B5EF4-FFF2-40B4-BE49-F238E27FC236}">
                <a16:creationId xmlns:a16="http://schemas.microsoft.com/office/drawing/2014/main" id="{967E3525-6F10-96A2-D151-ECDCE5796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0" y="457200"/>
            <a:ext cx="10982664" cy="2531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 descr="dividing line">
            <a:extLst>
              <a:ext uri="{FF2B5EF4-FFF2-40B4-BE49-F238E27FC236}">
                <a16:creationId xmlns:a16="http://schemas.microsoft.com/office/drawing/2014/main" id="{0F07E070-4EC7-2A21-2EBE-2972433AF54D}"/>
              </a:ext>
            </a:extLst>
          </p:cNvPr>
          <p:cNvCxnSpPr/>
          <p:nvPr/>
        </p:nvCxnSpPr>
        <p:spPr>
          <a:xfrm>
            <a:off x="569913" y="4602480"/>
            <a:ext cx="427355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2">
            <a:extLst>
              <a:ext uri="{FF2B5EF4-FFF2-40B4-BE49-F238E27FC236}">
                <a16:creationId xmlns:a16="http://schemas.microsoft.com/office/drawing/2014/main" id="{FA25E647-D677-47AC-AD91-F14D8CD5B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065" y="17000847"/>
            <a:ext cx="1027063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92344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96916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101488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10606088" indent="-69484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ts val="0"/>
              </a:spcBef>
            </a:pPr>
            <a:r>
              <a:rPr lang="en-US" altLang="en-US" sz="7200" dirty="0">
                <a:latin typeface="Verdana" pitchFamily="34" charset="0"/>
              </a:rPr>
              <a:t>Research Process and</a:t>
            </a:r>
          </a:p>
          <a:p>
            <a:pPr defTabSz="914400" eaLnBrk="1" hangingPunct="1">
              <a:spcBef>
                <a:spcPts val="0"/>
              </a:spcBef>
            </a:pPr>
            <a:r>
              <a:rPr lang="en-US" altLang="en-US" sz="7200" dirty="0">
                <a:latin typeface="Verdana" pitchFamily="34" charset="0"/>
              </a:rPr>
              <a:t>Documentation</a:t>
            </a:r>
          </a:p>
        </p:txBody>
      </p:sp>
      <p:sp>
        <p:nvSpPr>
          <p:cNvPr id="39" name="TextBox 8">
            <a:extLst>
              <a:ext uri="{FF2B5EF4-FFF2-40B4-BE49-F238E27FC236}">
                <a16:creationId xmlns:a16="http://schemas.microsoft.com/office/drawing/2014/main" id="{52BBD199-8743-4977-A740-B4CA7F2B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849" y="20099337"/>
            <a:ext cx="110426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•Communicates process and explains research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•Explains how research is integrated and connected to creation of artwork</a:t>
            </a:r>
          </a:p>
          <a:p>
            <a:pPr eaLnBrk="1" hangingPunct="1"/>
            <a:r>
              <a:rPr lang="en-US" altLang="en-US" sz="3600" dirty="0">
                <a:latin typeface="Verdana"/>
                <a:ea typeface="Verdana"/>
              </a:rPr>
              <a:t>•Citation/reference documentation of research is thorough and includes work by major peer-reviewed artists.</a:t>
            </a:r>
          </a:p>
        </p:txBody>
      </p:sp>
      <p:sp>
        <p:nvSpPr>
          <p:cNvPr id="2059" name="TextBox 22"/>
          <p:cNvSpPr txBox="1">
            <a:spLocks noChangeArrowheads="1"/>
          </p:cNvSpPr>
          <p:nvPr/>
        </p:nvSpPr>
        <p:spPr bwMode="auto">
          <a:xfrm>
            <a:off x="4495800" y="4618037"/>
            <a:ext cx="42545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6000">
                <a:latin typeface="Verdana" pitchFamily="34" charset="0"/>
              </a:rPr>
              <a:t>Abstract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BFA2C5-570F-E8DC-8AAB-2636AE6B1F41}"/>
              </a:ext>
            </a:extLst>
          </p:cNvPr>
          <p:cNvSpPr txBox="1"/>
          <p:nvPr/>
        </p:nvSpPr>
        <p:spPr>
          <a:xfrm>
            <a:off x="17145000" y="7772400"/>
            <a:ext cx="11836895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Include images, figures,</a:t>
            </a:r>
          </a:p>
          <a:p>
            <a:endParaRPr lang="en-US" dirty="0"/>
          </a:p>
          <a:p>
            <a:r>
              <a:rPr lang="en-US" dirty="0"/>
              <a:t> etc. as needed.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PowerPoint Presentation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10</cp:revision>
  <dcterms:created xsi:type="dcterms:W3CDTF">2013-04-15T14:00:46Z</dcterms:created>
  <dcterms:modified xsi:type="dcterms:W3CDTF">2026-03-13T19:49:59Z</dcterms:modified>
</cp:coreProperties>
</file>